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3"/>
    <p:sldId id="257" r:id="rId4"/>
    <p:sldId id="258" r:id="rId5"/>
    <p:sldId id="259" r:id="rId6"/>
    <p:sldId id="260" r:id="rId7"/>
    <p:sldId id="261" r:id="rId8"/>
    <p:sldId id="265" r:id="rId9"/>
    <p:sldId id="266" r:id="rId10"/>
    <p:sldId id="267" r:id="rId11"/>
    <p:sldId id="268" r:id="rId12"/>
    <p:sldId id="269" r:id="rId13"/>
    <p:sldId id="271" r:id="rId14"/>
    <p:sldId id="272" r:id="rId15"/>
    <p:sldId id="270" r:id="rId16"/>
    <p:sldId id="274" r:id="rId17"/>
    <p:sldId id="275" r:id="rId18"/>
    <p:sldId id="276" r:id="rId19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117" d="100"/>
          <a:sy n="117" d="100"/>
        </p:scale>
        <p:origin x="510" y="10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handoutMaster" Target="handoutMasters/handoutMaster1.xml"/><Relationship Id="rId20" Type="http://schemas.openxmlformats.org/officeDocument/2006/relationships/notesMaster" Target="notesMasters/notesMaster1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en-US" smtClean="0"/>
            </a:fld>
            <a:endParaRPr lang="en-US"/>
          </a:p>
        </p:txBody>
      </p:sp>
      <p:sp>
        <p:nvSpPr>
          <p:cNvPr id="4" name="Slide Image Placeho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 Placeholder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 Light" panose="020F0302020204030204" pitchFamily="34" charset="0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696000" y="394405"/>
            <a:ext cx="10800000" cy="792000"/>
          </a:xfrm>
        </p:spPr>
        <p:txBody>
          <a:bodyPr/>
          <a:lstStyle>
            <a:lvl1pPr algn="ctr">
              <a:defRPr sz="3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  <a:endParaRPr 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r>
              <a:rPr lang="en-US"/>
              <a:t>Date Area</a:t>
            </a:r>
            <a:endParaRPr 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4400" b="1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/>
              <a:t>Second level 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3750945"/>
            <a:ext cx="9843135" cy="811530"/>
          </a:xfrm>
        </p:spPr>
        <p:txBody>
          <a:bodyPr anchor="b">
            <a:noAutofit/>
          </a:bodyPr>
          <a:lstStyle>
            <a:lvl1pPr>
              <a:defRPr sz="600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 smtClean="0">
              <a:sym typeface="+mn-e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4400" b="0" i="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kumimoji="0" lang="en-US" sz="28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4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32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 smtClean="0"/>
              <a:t>Second level</a:t>
            </a:r>
            <a:endParaRPr lang="en-US" dirty="0" smtClean="0"/>
          </a:p>
          <a:p>
            <a:pPr lvl="2"/>
            <a:r>
              <a:rPr lang="en-US" dirty="0" smtClean="0"/>
              <a:t>Third level</a:t>
            </a:r>
            <a:endParaRPr lang="en-US" dirty="0"/>
          </a:p>
          <a:p>
            <a:pPr lvl="3"/>
            <a:r>
              <a:rPr lang="en-US" dirty="0" smtClean="0"/>
              <a:t>Fourth level</a:t>
            </a:r>
            <a:endParaRPr lang="en-US" dirty="0"/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Calibri Light" panose="020F0302020204030204" pitchFamily="34" charset="0"/>
          <a:ea typeface="+mj-ea"/>
          <a:cs typeface="+mj-cs"/>
        </a:defRPr>
      </a:lvl1pPr>
    </p:titleStyle>
    <p:bodyStyle>
      <a:lvl1pPr marL="0" marR="0" indent="0" algn="l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None/>
        <a:defRPr sz="2800" b="0" kern="120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1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1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>
            <a:alphaModFix amt="2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22705"/>
            <a:ext cx="9144000" cy="3098165"/>
          </a:xfrm>
        </p:spPr>
        <p:txBody>
          <a:bodyPr>
            <a:noAutofit/>
          </a:bodyPr>
          <a:lstStyle/>
          <a:p>
            <a:r>
              <a:rPr lang="en-US" altLang="pt-BR" sz="2800" b="1" i="1"/>
              <a:t>Art. 131. </a:t>
            </a:r>
            <a:r>
              <a:rPr lang="en-US" altLang="pt-BR" sz="2800"/>
              <a:t>O Conselho Tutelar </a:t>
            </a:r>
            <a:r>
              <a:rPr lang="en-US" altLang="en-US" sz="2800"/>
              <a:t>é</a:t>
            </a:r>
            <a:r>
              <a:rPr lang="en-US" altLang="pt-BR" sz="2800"/>
              <a:t> </a:t>
            </a:r>
            <a:r>
              <a:rPr lang="en-US" altLang="en-US" sz="2800"/>
              <a:t>ó</a:t>
            </a:r>
            <a:r>
              <a:rPr lang="en-US" altLang="pt-BR" sz="2800"/>
              <a:t>rg</a:t>
            </a:r>
            <a:r>
              <a:rPr lang="en-US" altLang="en-US" sz="2800"/>
              <a:t>ã</a:t>
            </a:r>
            <a:r>
              <a:rPr lang="en-US" altLang="pt-BR" sz="2800"/>
              <a:t>o permanente e autônomo, n</a:t>
            </a:r>
            <a:r>
              <a:rPr lang="en-US" altLang="en-US" sz="2800"/>
              <a:t>ã</a:t>
            </a:r>
            <a:r>
              <a:rPr lang="en-US" altLang="pt-BR" sz="2800"/>
              <a:t>o jurisdicional, encarregado pela sociedade de zelar pelo cumprimento dos direitos da crian</a:t>
            </a:r>
            <a:r>
              <a:rPr lang="en-US" altLang="en-US" sz="2800"/>
              <a:t>ç</a:t>
            </a:r>
            <a:r>
              <a:rPr lang="en-US" altLang="pt-BR" sz="2800"/>
              <a:t>a e do adolescente, definidos nesta Lei.</a:t>
            </a:r>
            <a:endParaRPr lang="en-US" altLang="pt-BR" sz="2800"/>
          </a:p>
        </p:txBody>
      </p:sp>
      <p:sp>
        <p:nvSpPr>
          <p:cNvPr id="4" name="Caixa de Texto 3"/>
          <p:cNvSpPr txBox="1"/>
          <p:nvPr/>
        </p:nvSpPr>
        <p:spPr>
          <a:xfrm>
            <a:off x="3840480" y="1775460"/>
            <a:ext cx="5029200" cy="158305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pt-BR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>
            <a:alphaModFix amt="2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pt-BR" altLang="en-US"/>
              <a:t>O IDH de uma cidade</a:t>
            </a:r>
            <a:endParaRPr lang="pt-BR" alt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p>
            <a:pPr algn="just"/>
            <a:r>
              <a:rPr lang="pt-BR" altLang="en-US"/>
              <a:t>A melhor maneira de verificar o indice de desenvolvimento humano de um municipio é  como o administrador público cuida de suas crianças e adolescentes, assim como a maneira como ele trata o Conselho Tutelar de sua cidade!</a:t>
            </a:r>
            <a:endParaRPr lang="pt-BR" altLang="en-US"/>
          </a:p>
          <a:p>
            <a:pPr algn="just"/>
            <a:endParaRPr lang="pt-BR" altLang="en-US"/>
          </a:p>
          <a:p>
            <a:pPr algn="ctr"/>
            <a:r>
              <a:rPr lang="pt-BR" altLang="en-US"/>
              <a:t>A função do VEREADOR é atuar no Poder Legislativo Municipal, criando e aprovando leis, e fiscalizando a atuação do Poder Executivo para assegurar que os recursos públicos sejam usados corretamente.</a:t>
            </a:r>
            <a:endParaRPr lang="pt-BR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>
            <a:alphaModFix amt="2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5295" y="567690"/>
            <a:ext cx="10708005" cy="5609590"/>
          </a:xfrm>
        </p:spPr>
        <p:txBody>
          <a:bodyPr>
            <a:normAutofit lnSpcReduction="10000"/>
          </a:bodyPr>
          <a:p>
            <a:r>
              <a:rPr lang="pt-BR" altLang="en-US"/>
              <a:t>Art. 4º É dever da familia, da comunidade, da sociedade em geral e do poder público assegurar, com absoluta prioridade, a efetivação dos direitos referentes à vida, à saúde, à alimentação, à educação, ao esporte, ao lazer, à profissionalização, à cultura, à dignidade, ao respeito, à liberdade e à convivência familiar e comunitaria.</a:t>
            </a:r>
            <a:endParaRPr lang="pt-BR" altLang="en-US"/>
          </a:p>
          <a:p>
            <a:endParaRPr lang="pt-BR" altLang="en-US"/>
          </a:p>
          <a:p>
            <a:r>
              <a:rPr lang="pt-BR" altLang="en-US"/>
              <a:t>Paragrafo único: A garantia de Prioridade compreende:</a:t>
            </a:r>
            <a:endParaRPr lang="pt-BR" altLang="en-US"/>
          </a:p>
          <a:p>
            <a:r>
              <a:rPr lang="pt-BR" altLang="en-US"/>
              <a:t>a) primazia de receber proteção e socorro em quaisquer circunstancias;</a:t>
            </a:r>
            <a:endParaRPr lang="pt-BR" altLang="en-US"/>
          </a:p>
          <a:p>
            <a:r>
              <a:rPr lang="pt-BR" altLang="en-US"/>
              <a:t>b) precedencia de atendimento nos serviços públicos ou de relevância pública;</a:t>
            </a:r>
            <a:endParaRPr lang="pt-BR" altLang="en-US"/>
          </a:p>
          <a:p>
            <a:r>
              <a:rPr lang="pt-BR" altLang="en-US"/>
              <a:t>c) preferência na formulação e na  execução das politicas sociais públicas;</a:t>
            </a:r>
            <a:endParaRPr lang="pt-BR" altLang="en-US"/>
          </a:p>
          <a:p>
            <a:r>
              <a:rPr lang="pt-BR" altLang="en-US"/>
              <a:t>d)destinação privilegiada de recursos públicos nas áreas relacionads com a proteção à infância e à juventude.</a:t>
            </a:r>
            <a:endParaRPr lang="pt-BR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0" name="Espaço Reservado para Conteúdo 9" descr="WhatsApp Image 2025-10-08 at 16.39.19 (1)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3361690" y="427990"/>
            <a:ext cx="5445125" cy="6142355"/>
          </a:xfrm>
          <a:prstGeom prst="rect">
            <a:avLst/>
          </a:prstGeom>
        </p:spPr>
      </p:pic>
      <p:pic>
        <p:nvPicPr>
          <p:cNvPr id="11" name="Imagem 10" descr="whatsapp-image-2023-05-29-at-17-13-08"/>
          <p:cNvPicPr>
            <a:picLocks noChangeAspect="1"/>
          </p:cNvPicPr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>
            <a:alphaModFix amt="2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pic>
        <p:nvPicPr>
          <p:cNvPr id="4" name="Espaço Reservado para Conteúdo 3" descr="WhatsApp Image 2025-10-08 at 16.39.19"/>
          <p:cNvPicPr>
            <a:picLocks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75280" y="472440"/>
            <a:ext cx="5902325" cy="6035675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Espaço Reservado para Conteúdo 3" descr="WhatsApp Image 2025-10-08 at 16.39.19 (2)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3067050" y="358140"/>
            <a:ext cx="6007100" cy="638683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Espaço Reservado para Conteúdo 3" descr="WhatsApp Image 2025-10-08 at 16.39.20 (1)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3933190" y="681355"/>
            <a:ext cx="5288280" cy="5495925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Espaço Reservado para Conteúdo 3" descr="WhatsApp Image 2025-10-08 at 16.39.20 (2)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2962910" y="563245"/>
            <a:ext cx="5780405" cy="573151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Espaço Reservado para Conteúdo 3" descr="WhatsApp Image 2025-10-08 at 16.39.20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3674745" y="908685"/>
            <a:ext cx="5046345" cy="556450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>
            <a:alphaModFix amt="2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pPr algn="ctr"/>
            <a:r>
              <a:rPr lang="en-US" altLang="pt-BR" sz="3110"/>
              <a:t>O artigo 136 do Estatuto da Crian</a:t>
            </a:r>
            <a:r>
              <a:rPr lang="en-US" altLang="en-US" sz="3110"/>
              <a:t>ç</a:t>
            </a:r>
            <a:r>
              <a:rPr lang="en-US" altLang="pt-BR" sz="3110"/>
              <a:t>a e do Adolescente (ECA) fala sobre as atribui</a:t>
            </a:r>
            <a:r>
              <a:rPr lang="en-US" altLang="en-US" sz="3110"/>
              <a:t>çõ</a:t>
            </a:r>
            <a:r>
              <a:rPr lang="en-US" altLang="pt-BR" sz="3110"/>
              <a:t>es do Conselho Tutelar</a:t>
            </a:r>
            <a:endParaRPr lang="en-US" altLang="pt-BR" sz="311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r>
              <a:rPr lang="en-US" altLang="pt-BR" sz="1700">
                <a:latin typeface="+mn-lt"/>
                <a:cs typeface="+mn-lt"/>
              </a:rPr>
              <a:t>O Conselho Tutelar deve:</a:t>
            </a:r>
            <a:endParaRPr lang="en-US" altLang="pt-BR" sz="1700">
              <a:latin typeface="+mn-lt"/>
              <a:cs typeface="+mn-lt"/>
            </a:endParaRPr>
          </a:p>
          <a:p>
            <a:endParaRPr lang="en-US" altLang="pt-BR" sz="1700">
              <a:latin typeface="+mn-lt"/>
              <a:cs typeface="+mn-lt"/>
            </a:endParaRPr>
          </a:p>
          <a:p>
            <a:r>
              <a:rPr lang="en-US" altLang="pt-BR" sz="1700">
                <a:latin typeface="+mn-lt"/>
                <a:cs typeface="+mn-lt"/>
              </a:rPr>
              <a:t>Atender e proteger crian</a:t>
            </a:r>
            <a:r>
              <a:rPr lang="en-US" altLang="en-US" sz="1700">
                <a:latin typeface="+mn-lt"/>
                <a:cs typeface="+mn-lt"/>
              </a:rPr>
              <a:t>ç</a:t>
            </a:r>
            <a:r>
              <a:rPr lang="en-US" altLang="pt-BR" sz="1700">
                <a:latin typeface="+mn-lt"/>
                <a:cs typeface="+mn-lt"/>
              </a:rPr>
              <a:t>as e adolescentes em situa</a:t>
            </a:r>
            <a:r>
              <a:rPr lang="en-US" altLang="en-US" sz="1700">
                <a:latin typeface="+mn-lt"/>
                <a:cs typeface="+mn-lt"/>
              </a:rPr>
              <a:t>ç</a:t>
            </a:r>
            <a:r>
              <a:rPr lang="en-US" altLang="en-US" sz="1700">
                <a:latin typeface="+mn-lt"/>
                <a:cs typeface="+mn-lt"/>
              </a:rPr>
              <a:t>ã</a:t>
            </a:r>
            <a:r>
              <a:rPr lang="en-US" altLang="pt-BR" sz="1700">
                <a:latin typeface="+mn-lt"/>
                <a:cs typeface="+mn-lt"/>
              </a:rPr>
              <a:t>o de risco;</a:t>
            </a:r>
            <a:endParaRPr lang="en-US" altLang="pt-BR" sz="1700">
              <a:latin typeface="+mn-lt"/>
              <a:cs typeface="+mn-lt"/>
            </a:endParaRPr>
          </a:p>
          <a:p>
            <a:endParaRPr lang="en-US" altLang="pt-BR" sz="1700">
              <a:latin typeface="+mn-lt"/>
              <a:cs typeface="+mn-lt"/>
            </a:endParaRPr>
          </a:p>
          <a:p>
            <a:r>
              <a:rPr lang="en-US" altLang="pt-BR" sz="1700">
                <a:latin typeface="+mn-lt"/>
                <a:cs typeface="+mn-lt"/>
              </a:rPr>
              <a:t>Orientar os pais ou respons</a:t>
            </a:r>
            <a:r>
              <a:rPr lang="en-US" altLang="en-US" sz="1700">
                <a:latin typeface="+mn-lt"/>
                <a:cs typeface="+mn-lt"/>
              </a:rPr>
              <a:t>á</a:t>
            </a:r>
            <a:r>
              <a:rPr lang="en-US" altLang="pt-BR" sz="1700">
                <a:latin typeface="+mn-lt"/>
                <a:cs typeface="+mn-lt"/>
              </a:rPr>
              <a:t>veis;</a:t>
            </a:r>
            <a:endParaRPr lang="en-US" altLang="pt-BR" sz="1700">
              <a:latin typeface="+mn-lt"/>
              <a:cs typeface="+mn-lt"/>
            </a:endParaRPr>
          </a:p>
          <a:p>
            <a:endParaRPr lang="en-US" altLang="pt-BR" sz="1700">
              <a:latin typeface="+mn-lt"/>
              <a:cs typeface="+mn-lt"/>
            </a:endParaRPr>
          </a:p>
          <a:p>
            <a:r>
              <a:rPr lang="en-US" altLang="pt-BR" sz="1700">
                <a:latin typeface="+mn-lt"/>
                <a:cs typeface="+mn-lt"/>
              </a:rPr>
              <a:t>Acionar servi</a:t>
            </a:r>
            <a:r>
              <a:rPr lang="en-US" altLang="en-US" sz="1700">
                <a:latin typeface="+mn-lt"/>
                <a:cs typeface="+mn-lt"/>
              </a:rPr>
              <a:t>ç</a:t>
            </a:r>
            <a:r>
              <a:rPr lang="en-US" altLang="pt-BR" sz="1700">
                <a:latin typeface="+mn-lt"/>
                <a:cs typeface="+mn-lt"/>
              </a:rPr>
              <a:t>os p</a:t>
            </a:r>
            <a:r>
              <a:rPr lang="en-US" altLang="en-US" sz="1700">
                <a:latin typeface="+mn-lt"/>
                <a:cs typeface="+mn-lt"/>
              </a:rPr>
              <a:t>ú</a:t>
            </a:r>
            <a:r>
              <a:rPr lang="en-US" altLang="pt-BR" sz="1700">
                <a:latin typeface="+mn-lt"/>
                <a:cs typeface="+mn-lt"/>
              </a:rPr>
              <a:t>blicos (como sa</a:t>
            </a:r>
            <a:r>
              <a:rPr lang="en-US" altLang="en-US" sz="1700">
                <a:latin typeface="+mn-lt"/>
                <a:cs typeface="+mn-lt"/>
              </a:rPr>
              <a:t>ú</a:t>
            </a:r>
            <a:r>
              <a:rPr lang="en-US" altLang="pt-BR" sz="1700">
                <a:latin typeface="+mn-lt"/>
                <a:cs typeface="+mn-lt"/>
              </a:rPr>
              <a:t>de, escola, assist</a:t>
            </a:r>
            <a:r>
              <a:rPr lang="en-US" altLang="en-US" sz="1700">
                <a:latin typeface="+mn-lt"/>
                <a:cs typeface="+mn-lt"/>
              </a:rPr>
              <a:t>ê</a:t>
            </a:r>
            <a:r>
              <a:rPr lang="en-US" altLang="pt-BR" sz="1700">
                <a:latin typeface="+mn-lt"/>
                <a:cs typeface="+mn-lt"/>
              </a:rPr>
              <a:t>ncia social);</a:t>
            </a:r>
            <a:endParaRPr lang="en-US" altLang="pt-BR" sz="1700">
              <a:latin typeface="+mn-lt"/>
              <a:cs typeface="+mn-lt"/>
            </a:endParaRPr>
          </a:p>
          <a:p>
            <a:endParaRPr lang="en-US" altLang="pt-BR" sz="1700">
              <a:latin typeface="+mn-lt"/>
              <a:cs typeface="+mn-lt"/>
            </a:endParaRPr>
          </a:p>
          <a:p>
            <a:r>
              <a:rPr lang="en-US" altLang="pt-BR" sz="1700">
                <a:latin typeface="+mn-lt"/>
                <a:cs typeface="+mn-lt"/>
              </a:rPr>
              <a:t>Comunicar o Minist</a:t>
            </a:r>
            <a:r>
              <a:rPr lang="en-US" altLang="en-US" sz="1700">
                <a:latin typeface="+mn-lt"/>
                <a:cs typeface="+mn-lt"/>
              </a:rPr>
              <a:t>é</a:t>
            </a:r>
            <a:r>
              <a:rPr lang="en-US" altLang="pt-BR" sz="1700">
                <a:latin typeface="+mn-lt"/>
                <a:cs typeface="+mn-lt"/>
              </a:rPr>
              <a:t>rio P</a:t>
            </a:r>
            <a:r>
              <a:rPr lang="en-US" altLang="en-US" sz="1700">
                <a:latin typeface="+mn-lt"/>
                <a:cs typeface="+mn-lt"/>
              </a:rPr>
              <a:t>ú</a:t>
            </a:r>
            <a:r>
              <a:rPr lang="en-US" altLang="pt-BR" sz="1700">
                <a:latin typeface="+mn-lt"/>
                <a:cs typeface="+mn-lt"/>
              </a:rPr>
              <a:t>blico ou Judici</a:t>
            </a:r>
            <a:r>
              <a:rPr lang="en-US" altLang="en-US" sz="1700">
                <a:latin typeface="+mn-lt"/>
                <a:cs typeface="+mn-lt"/>
              </a:rPr>
              <a:t>á</a:t>
            </a:r>
            <a:r>
              <a:rPr lang="en-US" altLang="pt-BR" sz="1700">
                <a:latin typeface="+mn-lt"/>
                <a:cs typeface="+mn-lt"/>
              </a:rPr>
              <a:t>rio quando houver crimes ou descumprimentos;</a:t>
            </a:r>
            <a:endParaRPr lang="en-US" altLang="pt-BR" sz="1700">
              <a:latin typeface="+mn-lt"/>
              <a:cs typeface="+mn-lt"/>
            </a:endParaRPr>
          </a:p>
          <a:p>
            <a:endParaRPr lang="en-US" altLang="pt-BR" sz="1700">
              <a:latin typeface="+mn-lt"/>
              <a:cs typeface="+mn-lt"/>
            </a:endParaRPr>
          </a:p>
          <a:p>
            <a:r>
              <a:rPr lang="en-US" altLang="pt-BR" sz="1700">
                <a:latin typeface="+mn-lt"/>
                <a:cs typeface="+mn-lt"/>
              </a:rPr>
              <a:t>Fazer campanhas e orientar a comunidade sobre direitos das crian</a:t>
            </a:r>
            <a:r>
              <a:rPr lang="en-US" altLang="en-US" sz="1700">
                <a:latin typeface="+mn-lt"/>
                <a:cs typeface="+mn-lt"/>
              </a:rPr>
              <a:t>ç</a:t>
            </a:r>
            <a:r>
              <a:rPr lang="en-US" altLang="pt-BR" sz="1700">
                <a:latin typeface="+mn-lt"/>
                <a:cs typeface="+mn-lt"/>
              </a:rPr>
              <a:t>as e adolescentes;</a:t>
            </a:r>
            <a:endParaRPr lang="en-US" altLang="pt-BR" sz="1700">
              <a:latin typeface="+mn-lt"/>
              <a:cs typeface="+mn-lt"/>
            </a:endParaRPr>
          </a:p>
          <a:p>
            <a:endParaRPr lang="en-US" altLang="pt-BR" sz="1700">
              <a:latin typeface="+mn-lt"/>
              <a:cs typeface="+mn-lt"/>
            </a:endParaRPr>
          </a:p>
          <a:p>
            <a:r>
              <a:rPr lang="en-US" altLang="pt-BR" sz="1700">
                <a:latin typeface="+mn-lt"/>
                <a:cs typeface="+mn-lt"/>
              </a:rPr>
              <a:t>Ter poder de requisitar documentos e for</a:t>
            </a:r>
            <a:r>
              <a:rPr lang="en-US" altLang="en-US" sz="1700">
                <a:latin typeface="+mn-lt"/>
                <a:cs typeface="+mn-lt"/>
              </a:rPr>
              <a:t>ç</a:t>
            </a:r>
            <a:r>
              <a:rPr lang="en-US" altLang="pt-BR" sz="1700">
                <a:latin typeface="+mn-lt"/>
                <a:cs typeface="+mn-lt"/>
              </a:rPr>
              <a:t>a policial, se for preciso para garantir esses direitos.</a:t>
            </a:r>
            <a:endParaRPr lang="en-US" altLang="pt-BR" sz="1700">
              <a:latin typeface="+mn-lt"/>
              <a:cs typeface="+mn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>
            <a:alphaModFix amt="2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5829300"/>
          </a:xfrm>
        </p:spPr>
        <p:txBody>
          <a:bodyPr>
            <a:normAutofit/>
          </a:bodyPr>
          <a:p>
            <a:pPr algn="ctr"/>
            <a:r>
              <a:rPr lang="pt-BR" altLang="en-US" sz="5400"/>
              <a:t>VOCÊ SABE PARA QUE SERVE O CONSELHO TUTELAR?</a:t>
            </a:r>
            <a:endParaRPr lang="pt-BR" altLang="en-US" sz="5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>
            <a:alphaModFix amt="2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7700" y="555625"/>
            <a:ext cx="10515600" cy="1397000"/>
          </a:xfrm>
        </p:spPr>
        <p:txBody>
          <a:bodyPr>
            <a:normAutofit fontScale="90000"/>
          </a:bodyPr>
          <a:p>
            <a:pPr marL="571500" indent="-571500">
              <a:buFont typeface="Arial" panose="020B0604020202020204" pitchFamily="34" charset="0"/>
              <a:buChar char="•"/>
            </a:pPr>
            <a:r>
              <a:rPr lang="pt-BR" altLang="en-US" sz="4000">
                <a:sym typeface="+mn-ea"/>
              </a:rPr>
              <a:t>O ORGÃO TEM A FUNÇÃO DE GARANTIR QUE CRIANÇAS E ADOLESCENTES TENHAM TODOS OS SEUS DIREITOS RESPEITADOS:</a:t>
            </a:r>
            <a:br>
              <a:rPr lang="pt-BR" altLang="en-US"/>
            </a:br>
            <a:endParaRPr lang="pt-BR" alt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47700" y="2379980"/>
            <a:ext cx="10515600" cy="2867025"/>
          </a:xfrm>
        </p:spPr>
        <p:txBody>
          <a:bodyPr>
            <a:noAutofit/>
          </a:bodyPr>
          <a:p>
            <a:r>
              <a:rPr lang="en-US" altLang="pt-BR" sz="3200"/>
              <a:t>Direito à vida e à sa</a:t>
            </a:r>
            <a:r>
              <a:rPr lang="en-US" altLang="en-US" sz="3200"/>
              <a:t>ú</a:t>
            </a:r>
            <a:r>
              <a:rPr lang="en-US" altLang="pt-BR" sz="3200"/>
              <a:t>de</a:t>
            </a:r>
            <a:endParaRPr lang="en-US" altLang="pt-BR" sz="3200"/>
          </a:p>
          <a:p>
            <a:r>
              <a:rPr lang="pt-BR" altLang="en-US" sz="3200"/>
              <a:t>À</a:t>
            </a:r>
            <a:r>
              <a:rPr lang="en-US" altLang="pt-BR" sz="3200"/>
              <a:t> conviv</a:t>
            </a:r>
            <a:r>
              <a:rPr lang="en-US" altLang="en-US" sz="3200"/>
              <a:t>ê</a:t>
            </a:r>
            <a:r>
              <a:rPr lang="en-US" altLang="pt-BR" sz="3200"/>
              <a:t>ncia familiar e comunit</a:t>
            </a:r>
            <a:r>
              <a:rPr lang="en-US" altLang="en-US" sz="3200"/>
              <a:t>á</a:t>
            </a:r>
            <a:r>
              <a:rPr lang="en-US" altLang="pt-BR" sz="3200"/>
              <a:t>ria</a:t>
            </a:r>
            <a:endParaRPr lang="en-US" altLang="pt-BR" sz="3200"/>
          </a:p>
          <a:p>
            <a:r>
              <a:rPr lang="pt-BR" altLang="en-US" sz="3200"/>
              <a:t>À</a:t>
            </a:r>
            <a:r>
              <a:rPr lang="en-US" altLang="pt-BR" sz="3200"/>
              <a:t> liberdade, respeito e dignidade</a:t>
            </a:r>
            <a:endParaRPr lang="en-US" altLang="pt-BR" sz="3200"/>
          </a:p>
          <a:p>
            <a:r>
              <a:rPr lang="pt-BR" altLang="en-US" sz="3200"/>
              <a:t>Educação</a:t>
            </a:r>
            <a:r>
              <a:rPr lang="en-US" altLang="pt-BR" sz="3200"/>
              <a:t>, cultura e esporte</a:t>
            </a:r>
            <a:r>
              <a:rPr lang="pt-BR" altLang="en-US" sz="3200"/>
              <a:t> e lazer</a:t>
            </a:r>
            <a:endParaRPr lang="en-US" altLang="pt-BR" sz="3200"/>
          </a:p>
          <a:p>
            <a:r>
              <a:rPr lang="en-US" altLang="pt-BR" sz="3200"/>
              <a:t>Direito à profissionaliza</a:t>
            </a:r>
            <a:r>
              <a:rPr lang="en-US" altLang="en-US" sz="3200"/>
              <a:t>ç</a:t>
            </a:r>
            <a:r>
              <a:rPr lang="en-US" altLang="en-US" sz="3200"/>
              <a:t>ã</a:t>
            </a:r>
            <a:r>
              <a:rPr lang="en-US" altLang="pt-BR" sz="3200"/>
              <a:t>o e </a:t>
            </a:r>
            <a:r>
              <a:rPr lang="pt-BR" altLang="en-US" sz="3200"/>
              <a:t>proteção no</a:t>
            </a:r>
            <a:r>
              <a:rPr lang="en-US" altLang="pt-BR" sz="3200"/>
              <a:t> trabalho (adolescentes)</a:t>
            </a:r>
            <a:endParaRPr lang="en-US" altLang="pt-BR" sz="3200"/>
          </a:p>
          <a:p>
            <a:endParaRPr lang="en-US" altLang="pt-BR" sz="3200"/>
          </a:p>
          <a:p>
            <a:endParaRPr lang="en-US" altLang="pt-BR" sz="32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>
            <a:alphaModFix amt="2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77825" y="1793875"/>
            <a:ext cx="10515600" cy="2851150"/>
          </a:xfrm>
        </p:spPr>
        <p:txBody>
          <a:bodyPr>
            <a:normAutofit/>
          </a:bodyPr>
          <a:p>
            <a:pPr algn="ctr"/>
            <a:r>
              <a:rPr lang="zh-CN" altLang="en-US" sz="5400" i="1"/>
              <a:t>📜</a:t>
            </a:r>
            <a:r>
              <a:rPr lang="en-US" altLang="pt-BR" sz="5400" i="1"/>
              <a:t> O que diz o ECA</a:t>
            </a:r>
            <a:r>
              <a:rPr lang="pt-BR" altLang="en-US" sz="5400" i="1"/>
              <a:t> sobre a carga horária e regime de trabalho do conselheiro tutelar.</a:t>
            </a:r>
            <a:endParaRPr lang="pt-BR" altLang="en-US" sz="5400" i="1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>
            <a:alphaModFix amt="2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47700" y="764540"/>
            <a:ext cx="10515600" cy="5078095"/>
          </a:xfrm>
        </p:spPr>
        <p:txBody>
          <a:bodyPr>
            <a:noAutofit/>
          </a:bodyPr>
          <a:p>
            <a:r>
              <a:rPr lang="en-US" altLang="en-US" sz="2400" b="1"/>
              <a:t>⏰</a:t>
            </a:r>
            <a:r>
              <a:rPr lang="en-US" altLang="pt-BR" sz="2400" b="1"/>
              <a:t> </a:t>
            </a:r>
            <a:r>
              <a:rPr lang="en-US" altLang="pt-BR" sz="2400" b="1" i="1"/>
              <a:t>Carga hor</a:t>
            </a:r>
            <a:r>
              <a:rPr lang="en-US" altLang="en-US" sz="2400" b="1" i="1"/>
              <a:t>á</a:t>
            </a:r>
            <a:r>
              <a:rPr lang="en-US" altLang="pt-BR" sz="2400" b="1" i="1"/>
              <a:t>ria e regime de trabalho</a:t>
            </a:r>
            <a:endParaRPr lang="en-US" altLang="pt-BR" sz="2400" b="1" i="1"/>
          </a:p>
          <a:p>
            <a:r>
              <a:rPr lang="en-US" altLang="pt-BR" sz="2400" b="1"/>
              <a:t>O ECA n</a:t>
            </a:r>
            <a:r>
              <a:rPr lang="en-US" altLang="en-US" sz="2400" b="1"/>
              <a:t>ã</a:t>
            </a:r>
            <a:r>
              <a:rPr lang="en-US" altLang="pt-BR" sz="2400" b="1"/>
              <a:t>o fixa um hor</a:t>
            </a:r>
            <a:r>
              <a:rPr lang="en-US" altLang="en-US" sz="2400" b="1"/>
              <a:t>á</a:t>
            </a:r>
            <a:r>
              <a:rPr lang="en-US" altLang="pt-BR" sz="2400" b="1"/>
              <a:t>rio exato, mas deixa claro que o trabalho do conselheiro </a:t>
            </a:r>
            <a:r>
              <a:rPr lang="en-US" altLang="en-US" sz="2400" b="1"/>
              <a:t>é</a:t>
            </a:r>
            <a:r>
              <a:rPr lang="en-US" altLang="pt-BR" sz="2400" b="1"/>
              <a:t> de dedica</a:t>
            </a:r>
            <a:r>
              <a:rPr lang="en-US" altLang="en-US" sz="2400" b="1"/>
              <a:t>ç</a:t>
            </a:r>
            <a:r>
              <a:rPr lang="en-US" altLang="en-US" sz="2400" b="1"/>
              <a:t>ã</a:t>
            </a:r>
            <a:r>
              <a:rPr lang="en-US" altLang="pt-BR" sz="2400" b="1"/>
              <a:t>o exclusiva.</a:t>
            </a:r>
            <a:endParaRPr lang="en-US" altLang="pt-BR" sz="2400" b="1"/>
          </a:p>
          <a:p>
            <a:r>
              <a:rPr lang="en-US" altLang="pt-BR" sz="2400" b="1"/>
              <a:t>Isso significa que:</a:t>
            </a:r>
            <a:endParaRPr lang="en-US" altLang="pt-BR" sz="2400" b="1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pt-BR" sz="2400" b="1"/>
              <a:t>O conselheiro n</a:t>
            </a:r>
            <a:r>
              <a:rPr lang="en-US" altLang="en-US" sz="2400" b="1"/>
              <a:t>ã</a:t>
            </a:r>
            <a:r>
              <a:rPr lang="en-US" altLang="pt-BR" sz="2400" b="1"/>
              <a:t>o pode ter outro emprego p</a:t>
            </a:r>
            <a:r>
              <a:rPr lang="en-US" altLang="en-US" sz="2400" b="1"/>
              <a:t>ú</a:t>
            </a:r>
            <a:r>
              <a:rPr lang="en-US" altLang="pt-BR" sz="2400" b="1"/>
              <a:t>blico ou particular que atrapalhe seu desempenho.</a:t>
            </a:r>
            <a:endParaRPr lang="en-US" altLang="pt-BR" sz="2400" b="1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pt-BR" sz="2400" b="1"/>
              <a:t>O expediente </a:t>
            </a:r>
            <a:r>
              <a:rPr lang="en-US" altLang="en-US" sz="2400" b="1"/>
              <a:t>é</a:t>
            </a:r>
            <a:r>
              <a:rPr lang="en-US" altLang="pt-BR" sz="2400" b="1"/>
              <a:t> normalmente de segunda a sexta-feira, em regime de 40 horas semanais,</a:t>
            </a:r>
            <a:endParaRPr lang="en-US" altLang="pt-BR" sz="2400" b="1"/>
          </a:p>
          <a:p>
            <a:r>
              <a:rPr lang="zh-CN" altLang="en-US" sz="2400" b="1"/>
              <a:t>💬</a:t>
            </a:r>
            <a:r>
              <a:rPr lang="en-US" altLang="pt-BR" sz="2400" b="1"/>
              <a:t> mas tamb</a:t>
            </a:r>
            <a:r>
              <a:rPr lang="en-US" altLang="en-US" sz="2400" b="1"/>
              <a:t>é</a:t>
            </a:r>
            <a:r>
              <a:rPr lang="en-US" altLang="pt-BR" sz="2400" b="1"/>
              <a:t>m com plant</a:t>
            </a:r>
            <a:r>
              <a:rPr lang="en-US" altLang="en-US" sz="2400" b="1"/>
              <a:t>õ</a:t>
            </a:r>
            <a:r>
              <a:rPr lang="en-US" altLang="pt-BR" sz="2400" b="1"/>
              <a:t>es, finais de semana e feriados — pois o Conselho precisa ter atendimento cont</a:t>
            </a:r>
            <a:r>
              <a:rPr lang="en-US" altLang="en-US" sz="2400" b="1"/>
              <a:t>í</a:t>
            </a:r>
            <a:r>
              <a:rPr lang="en-US" altLang="pt-BR" sz="2400" b="1"/>
              <a:t>nuo (24h).</a:t>
            </a:r>
            <a:endParaRPr lang="en-US" altLang="pt-BR" sz="2400" b="1"/>
          </a:p>
          <a:p>
            <a:pPr marL="342900" indent="-342900">
              <a:buFont typeface="Wingdings" panose="05000000000000000000" charset="0"/>
              <a:buChar char="v"/>
            </a:pPr>
            <a:r>
              <a:rPr lang="en-US" altLang="pt-BR" sz="2400" b="1" i="1"/>
              <a:t>Na pr</a:t>
            </a:r>
            <a:r>
              <a:rPr lang="en-US" altLang="en-US" sz="2400" b="1" i="1"/>
              <a:t>á</a:t>
            </a:r>
            <a:r>
              <a:rPr lang="en-US" altLang="pt-BR" sz="2400" b="1" i="1"/>
              <a:t>tica, a prefeitura (por meio da lei municipal) define:</a:t>
            </a:r>
            <a:endParaRPr lang="en-US" altLang="pt-BR" sz="2400" b="1" i="1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pt-BR" sz="2400" b="1"/>
              <a:t>O hor</a:t>
            </a:r>
            <a:r>
              <a:rPr lang="en-US" altLang="en-US" sz="2400" b="1"/>
              <a:t>á</a:t>
            </a:r>
            <a:r>
              <a:rPr lang="en-US" altLang="pt-BR" sz="2400" b="1"/>
              <a:t>rio di</a:t>
            </a:r>
            <a:r>
              <a:rPr lang="en-US" altLang="en-US" sz="2400" b="1"/>
              <a:t>á</a:t>
            </a:r>
            <a:r>
              <a:rPr lang="en-US" altLang="pt-BR" sz="2400" b="1"/>
              <a:t>rio de expediente,</a:t>
            </a:r>
            <a:endParaRPr lang="en-US" altLang="pt-BR" sz="2400" b="1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pt-BR" sz="2400" b="1"/>
              <a:t>O sistema de plant</a:t>
            </a:r>
            <a:r>
              <a:rPr lang="en-US" altLang="en-US" sz="2400" b="1"/>
              <a:t>ã</a:t>
            </a:r>
            <a:r>
              <a:rPr lang="en-US" altLang="pt-BR" sz="2400" b="1"/>
              <a:t>o,</a:t>
            </a:r>
            <a:endParaRPr lang="en-US" altLang="pt-BR" sz="2400" b="1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pt-BR" sz="2400" b="1"/>
              <a:t>E a remunera</a:t>
            </a:r>
            <a:r>
              <a:rPr lang="en-US" altLang="en-US" sz="2400" b="1"/>
              <a:t>ç</a:t>
            </a:r>
            <a:r>
              <a:rPr lang="en-US" altLang="en-US" sz="2400" b="1"/>
              <a:t>ã</a:t>
            </a:r>
            <a:r>
              <a:rPr lang="en-US" altLang="pt-BR" sz="2400" b="1"/>
              <a:t>o.</a:t>
            </a:r>
            <a:endParaRPr lang="en-US" altLang="pt-BR" sz="2400" b="1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>
            <a:alphaModFix amt="2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pPr algn="ctr"/>
            <a:r>
              <a:rPr lang="pt-BR" altLang="en-US"/>
              <a:t>O atual salário do conselheiro tutelar no municipio de Cruzmaltina está em </a:t>
            </a:r>
            <a:r>
              <a:rPr lang="pt-BR" altLang="en-US" i="1" u="sng">
                <a:latin typeface="Arial Black" panose="020B0A04020102020204" charset="0"/>
                <a:cs typeface="Arial Black" panose="020B0A04020102020204" charset="0"/>
              </a:rPr>
              <a:t>1.627,15</a:t>
            </a:r>
            <a:r>
              <a:rPr lang="pt-BR" altLang="en-US"/>
              <a:t> reais líquido.</a:t>
            </a:r>
            <a:endParaRPr lang="pt-BR" alt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r>
              <a:rPr lang="pt-BR" altLang="en-US"/>
              <a:t>vamos às contas,</a:t>
            </a:r>
            <a:endParaRPr lang="pt-BR" altLang="en-US"/>
          </a:p>
          <a:p>
            <a:r>
              <a:rPr lang="pt-BR" altLang="en-US"/>
              <a:t>1.627,15/30 dias=54,23</a:t>
            </a:r>
            <a:endParaRPr lang="pt-BR" altLang="en-US"/>
          </a:p>
          <a:p>
            <a:r>
              <a:rPr lang="pt-BR" altLang="en-US"/>
              <a:t>15horas de sobreaviso x 2,03 à hora =30,45 por dia de sobre aviso x 22 dias no mês seriam </a:t>
            </a:r>
            <a:endParaRPr lang="pt-BR" altLang="en-US"/>
          </a:p>
          <a:p>
            <a:endParaRPr lang="pt-BR" altLang="en-US"/>
          </a:p>
          <a:p>
            <a:r>
              <a:rPr lang="pt-BR" altLang="en-US" sz="1800" b="1"/>
              <a:t>hora trabalhada    Dia de serviço            Mês               S A          15 hr/sb       22 dias S a   Plantão 8 dias    Plantao</a:t>
            </a:r>
            <a:endParaRPr lang="pt-BR" altLang="en-US" sz="1800" b="1"/>
          </a:p>
          <a:p>
            <a:r>
              <a:rPr lang="pt-BR" altLang="en-US" sz="1800" b="1"/>
              <a:t>R$ 6,67                       R$ 54,23          R$ 1.627,15       2,03         R$ 30,45      R$ 669,45       R$ 108,00       R$ 864,00</a:t>
            </a:r>
            <a:endParaRPr lang="pt-BR" altLang="en-US" sz="1800" b="1"/>
          </a:p>
          <a:p>
            <a:r>
              <a:rPr lang="pt-BR" altLang="en-US" b="1"/>
              <a:t> </a:t>
            </a:r>
            <a:r>
              <a:rPr lang="pt-BR" altLang="en-US" sz="1800" b="1"/>
              <a:t>                                                Mês  R$   1.627,15  + 22 Dias Sba R$ 334.50 + 4  PlantãoR$ 432,00 =  R$ 2.395,57</a:t>
            </a:r>
            <a:endParaRPr lang="pt-BR" altLang="en-US" b="1"/>
          </a:p>
          <a:p>
            <a:r>
              <a:rPr lang="pt-BR" altLang="en-US"/>
              <a:t>Conclui-se que o salario atual deveria ser de </a:t>
            </a:r>
            <a:r>
              <a:rPr lang="pt-BR" altLang="en-US" sz="3600" b="1" i="1" u="sng"/>
              <a:t>2.395,57</a:t>
            </a:r>
            <a:endParaRPr lang="pt-BR" altLang="en-US" b="1"/>
          </a:p>
          <a:p>
            <a:endParaRPr lang="pt-BR" altLang="en-US"/>
          </a:p>
          <a:p>
            <a:endParaRPr lang="pt-BR" altLang="en-US"/>
          </a:p>
          <a:p>
            <a:pPr algn="ctr"/>
            <a:endParaRPr lang="pt-BR" altLang="en-US"/>
          </a:p>
          <a:p>
            <a:endParaRPr lang="pt-BR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>
            <a:alphaModFix amt="2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80695" y="489585"/>
            <a:ext cx="10515600" cy="4351338"/>
          </a:xfrm>
        </p:spPr>
        <p:txBody>
          <a:bodyPr>
            <a:noAutofit/>
          </a:bodyPr>
          <a:p>
            <a:pPr algn="just"/>
            <a:endParaRPr lang="pt-BR" altLang="en-US">
              <a:latin typeface="+mj-lt"/>
              <a:cs typeface="+mj-lt"/>
            </a:endParaRPr>
          </a:p>
          <a:p>
            <a:pPr algn="just"/>
            <a:r>
              <a:rPr lang="pt-BR" altLang="en-US" sz="3200" b="1">
                <a:latin typeface="+mj-lt"/>
                <a:cs typeface="+mj-lt"/>
              </a:rPr>
              <a:t>O pagamento da dedicação exclusiva é geralmente feito de forma de uma gratificação ou bônus sallarial sobre o salário base, em reconhecimento à dedicação integral  e dà impossibilidade de acumular outro trabalho. A dedicação exclusiva deve estar expressamente prevista em contrato e pode ser caracterizada por um percentual sobre o salário .</a:t>
            </a:r>
            <a:endParaRPr lang="pt-BR" altLang="en-US" sz="3200" b="1">
              <a:latin typeface="+mj-lt"/>
              <a:cs typeface="+mj-lt"/>
            </a:endParaRPr>
          </a:p>
          <a:p>
            <a:pPr algn="just"/>
            <a:r>
              <a:rPr lang="pt-BR" altLang="en-US" sz="3200" b="1">
                <a:latin typeface="+mj-lt"/>
                <a:cs typeface="+mj-lt"/>
              </a:rPr>
              <a:t>Como vemos  na maioria dos muncipios do Vale do Ivai o unico órgão que possui dedicação exclusiva é o Conselho Tutelar, porém sabemos que embora a Lei determine a dedicação exclusiva os municipios não aceitam pagar.</a:t>
            </a:r>
            <a:endParaRPr lang="pt-BR" altLang="en-US" sz="3200" b="1">
              <a:latin typeface="+mj-lt"/>
              <a:cs typeface="+mj-l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>
            <a:alphaModFix amt="2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pt-BR" altLang="en-US"/>
              <a:t>O Conselho Tutelar necessita muito mais que melhoria salarial.</a:t>
            </a:r>
            <a:endParaRPr lang="pt-BR" alt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pt-BR" altLang="en-US"/>
              <a:t>Necessita de:</a:t>
            </a:r>
            <a:endParaRPr lang="pt-BR" altLang="en-US"/>
          </a:p>
          <a:p>
            <a:r>
              <a:rPr lang="pt-BR" altLang="en-US"/>
              <a:t>01 - Sede Propria;</a:t>
            </a:r>
            <a:endParaRPr lang="pt-BR" altLang="en-US"/>
          </a:p>
          <a:p>
            <a:r>
              <a:rPr lang="pt-BR" altLang="en-US"/>
              <a:t>05 - Cinco Computadores;</a:t>
            </a:r>
            <a:endParaRPr lang="pt-BR" altLang="en-US"/>
          </a:p>
          <a:p>
            <a:r>
              <a:rPr lang="pt-BR" altLang="en-US"/>
              <a:t>01 - Noteboock;</a:t>
            </a:r>
            <a:endParaRPr lang="pt-BR" altLang="en-US"/>
          </a:p>
          <a:p>
            <a:r>
              <a:rPr lang="pt-BR" altLang="en-US"/>
              <a:t>01 - Data show;</a:t>
            </a:r>
            <a:endParaRPr lang="pt-BR" altLang="en-US"/>
          </a:p>
          <a:p>
            <a:r>
              <a:rPr lang="pt-BR" altLang="en-US"/>
              <a:t>01 - Microondas;</a:t>
            </a:r>
            <a:endParaRPr lang="pt-BR" altLang="en-US"/>
          </a:p>
          <a:p>
            <a:r>
              <a:rPr lang="pt-BR" altLang="en-US"/>
              <a:t>08 - Cadeiras de escritório;</a:t>
            </a:r>
            <a:endParaRPr lang="pt-BR" altLang="en-US"/>
          </a:p>
          <a:p>
            <a:r>
              <a:rPr lang="pt-BR" altLang="en-US"/>
              <a:t>01 - Purificador de água.</a:t>
            </a:r>
            <a:endParaRPr lang="pt-BR" altLang="en-US"/>
          </a:p>
          <a:p>
            <a:endParaRPr lang="pt-BR" altLang="en-US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3.0"/>
  <p:tag name="KSO_WM_BEAUTIFY_FLAG" val="#wm#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4354</Words>
  <Application>WPS Presentation</Application>
  <PresentationFormat>宽屏</PresentationFormat>
  <Paragraphs>87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8" baseType="lpstr">
      <vt:lpstr>Arial</vt:lpstr>
      <vt:lpstr>SimSun</vt:lpstr>
      <vt:lpstr>Wingdings</vt:lpstr>
      <vt:lpstr>Calibri Light</vt:lpstr>
      <vt:lpstr>Wingdings</vt:lpstr>
      <vt:lpstr>Arial Black</vt:lpstr>
      <vt:lpstr>Calibri</vt:lpstr>
      <vt:lpstr>Microsoft YaHei</vt:lpstr>
      <vt:lpstr>Arial Unicode MS</vt:lpstr>
      <vt:lpstr>黑体</vt:lpstr>
      <vt:lpstr>Office Theme</vt:lpstr>
      <vt:lpstr>Art. 131. O Conselho Tutelar é órgão permanente e autônomo, não jurisdicional, encarregado pela sociedade de zelar pelo cumprimento dos direitos da criança e do adolescente, definidos nesta Lei.</vt:lpstr>
      <vt:lpstr>O artigo 136 do Estatuto da Criança e do Adolescente (ECA) fala sobre as atribuições do Conselho Tutelar</vt:lpstr>
      <vt:lpstr>VOCÊ SABE PARA QUE SERVE O CONSELHO TUTELAR?</vt:lpstr>
      <vt:lpstr>O ORGÃO TEM A FUNÇÃO DE GARANTIR QUE CRIANÇAS E ADOLESCENTES TENHAM TODOS OS SEUS DIREITOS RESPEITADOS: </vt:lpstr>
      <vt:lpstr>📜 O que diz o ECA sobre a carga horária e regime de trabalho do conselheiro tutelar.</vt:lpstr>
      <vt:lpstr>PowerPoint 演示文稿</vt:lpstr>
      <vt:lpstr>O atual salário do conselheiro tutelar no municipio de Cruzmaltina está em 1.627,15 reais líquido.</vt:lpstr>
      <vt:lpstr>PowerPoint 演示文稿</vt:lpstr>
      <vt:lpstr>O Conselho Tutelar necessita muito mais que melhoria salarial.</vt:lpstr>
      <vt:lpstr>O IDH de uma cidade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Gleice Becaria</cp:lastModifiedBy>
  <cp:revision>4</cp:revision>
  <dcterms:created xsi:type="dcterms:W3CDTF">2025-10-08T16:40:00Z</dcterms:created>
  <dcterms:modified xsi:type="dcterms:W3CDTF">2025-10-13T16:26:40Z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1046-12.2.0.23131</vt:lpwstr>
  </property>
  <property fmtid="{D5CDD505-2E9C-101B-9397-08002B2CF9AE}" pid="3" name="ICV">
    <vt:lpwstr>955E48DA44D14BA388640E6F68142F4F_13</vt:lpwstr>
  </property>
</Properties>
</file>